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punbandhu.com" TargetMode="External"/><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wPp6llxK6UI?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Increasing Representation for Marginalized Artists in America"/>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Increasing Representation for Marginalized Artists in America</a:t>
            </a:r>
          </a:p>
        </p:txBody>
      </p:sp>
      <p:pic>
        <p:nvPicPr>
          <p:cNvPr id="152" name="Logo.png" descr="Logo.png"/>
          <p:cNvPicPr>
            <a:picLocks noChangeAspect="1"/>
          </p:cNvPicPr>
          <p:nvPr/>
        </p:nvPicPr>
        <p:blipFill>
          <a:blip r:embed="rId2"/>
          <a:stretch>
            <a:fillRect/>
          </a:stretch>
        </p:blipFill>
        <p:spPr>
          <a:xfrm>
            <a:off x="4979696" y="2534705"/>
            <a:ext cx="12585701" cy="54229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Screen Shot 2023-11-27 at 1.07.46 PM.png" descr="Screen Shot 2023-11-27 at 1.07.46 PM.png"/>
          <p:cNvPicPr>
            <a:picLocks noChangeAspect="1"/>
          </p:cNvPicPr>
          <p:nvPr/>
        </p:nvPicPr>
        <p:blipFill>
          <a:blip r:embed="rId2"/>
          <a:stretch>
            <a:fillRect/>
          </a:stretch>
        </p:blipFill>
        <p:spPr>
          <a:xfrm>
            <a:off x="-125326" y="-375829"/>
            <a:ext cx="23163437" cy="15011057"/>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bowl of salad with fried rice, boiled eggs, and chopsticks" descr="bowl of salad with fried rice, boiled eggs, and chopsticks"/>
          <p:cNvPicPr>
            <a:picLocks noGrp="1" noChangeAspect="1"/>
          </p:cNvPicPr>
          <p:nvPr>
            <p:ph type="pic" idx="21"/>
          </p:nvPr>
        </p:nvPicPr>
        <p:blipFill>
          <a:blip r:embed="rId2"/>
          <a:srcRect t="6530" b="6530"/>
          <a:stretch>
            <a:fillRect/>
          </a:stretch>
        </p:blipFill>
        <p:spPr>
          <a:xfrm>
            <a:off x="0" y="0"/>
            <a:ext cx="24384000" cy="1371600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bowl of salad with fried rice, boiled eggs, and chopsticks" descr="bowl of salad with fried rice, boiled eggs, and chopsticks"/>
          <p:cNvPicPr>
            <a:picLocks noGrp="1" noChangeAspect="1"/>
          </p:cNvPicPr>
          <p:nvPr>
            <p:ph type="pic" idx="21"/>
          </p:nvPr>
        </p:nvPicPr>
        <p:blipFill>
          <a:blip r:embed="rId2"/>
          <a:srcRect t="6820" b="6820"/>
          <a:stretch>
            <a:fillRect/>
          </a:stretch>
        </p:blipFill>
        <p:spPr>
          <a:xfrm>
            <a:off x="0" y="0"/>
            <a:ext cx="24384000" cy="1371600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Screen Shot 2023-11-27 at 1.51.04 PM.png" descr="Screen Shot 2023-11-27 at 1.51.04 PM.png"/>
          <p:cNvPicPr>
            <a:picLocks noChangeAspect="1"/>
          </p:cNvPicPr>
          <p:nvPr/>
        </p:nvPicPr>
        <p:blipFill>
          <a:blip r:embed="rId2"/>
          <a:stretch>
            <a:fillRect/>
          </a:stretch>
        </p:blipFill>
        <p:spPr>
          <a:xfrm>
            <a:off x="1133465" y="753550"/>
            <a:ext cx="18543896" cy="122089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How to Transform the Theatre Industry ;"/>
          <p:cNvSpPr txBox="1">
            <a:spLocks noGrp="1"/>
          </p:cNvSpPr>
          <p:nvPr>
            <p:ph type="title"/>
          </p:nvPr>
        </p:nvSpPr>
        <p:spPr>
          <a:xfrm>
            <a:off x="1841499" y="4203700"/>
            <a:ext cx="21971002" cy="7150049"/>
          </a:xfrm>
          <a:prstGeom prst="rect">
            <a:avLst/>
          </a:prstGeom>
        </p:spPr>
        <p:txBody>
          <a:bodyPr/>
          <a:lstStyle/>
          <a:p>
            <a:r>
              <a:t>How to Transform the Theatre Industry ;</a:t>
            </a:r>
          </a:p>
        </p:txBody>
      </p:sp>
      <p:sp>
        <p:nvSpPr>
          <p:cNvPr id="191" name="The AAPAC Case Study"/>
          <p:cNvSpPr txBox="1">
            <a:spLocks noGrp="1"/>
          </p:cNvSpPr>
          <p:nvPr>
            <p:ph type="body" idx="21"/>
          </p:nvPr>
        </p:nvSpPr>
        <p:spPr>
          <a:xfrm>
            <a:off x="7734300" y="6690962"/>
            <a:ext cx="21971000"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AAPAC Case Study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La Jolla Playhouse, 2012"/>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La Jolla Playhouse, 2012 </a:t>
            </a:r>
          </a:p>
        </p:txBody>
      </p:sp>
      <p:sp>
        <p:nvSpPr>
          <p:cNvPr id="194" name="An example of how “inclusion” may look different for those in the dominant group vs those who have been systematically excluded.…"/>
          <p:cNvSpPr txBox="1">
            <a:spLocks noGrp="1"/>
          </p:cNvSpPr>
          <p:nvPr>
            <p:ph type="body" sz="half" idx="1"/>
          </p:nvPr>
        </p:nvSpPr>
        <p:spPr>
          <a:prstGeom prst="rect">
            <a:avLst/>
          </a:prstGeom>
        </p:spPr>
        <p:txBody>
          <a:bodyPr/>
          <a:lstStyle/>
          <a:p>
            <a:pPr marL="585215" indent="-585215" defTabSz="2340805">
              <a:spcBef>
                <a:spcPts val="4300"/>
              </a:spcBef>
              <a:defRPr sz="4608"/>
            </a:pPr>
            <a:r>
              <a:t>An example of how “inclusion” may look different for those in the dominant group vs those who have been systematically excluded.  </a:t>
            </a:r>
          </a:p>
          <a:p>
            <a:pPr marL="585215" indent="-585215" defTabSz="2340805">
              <a:spcBef>
                <a:spcPts val="4300"/>
              </a:spcBef>
              <a:defRPr sz="4608"/>
            </a:pPr>
            <a:r>
              <a:t>“It’s a mythical China.” -Director Moises Kaufman</a:t>
            </a:r>
          </a:p>
          <a:p>
            <a:pPr marL="585215" indent="-585215" defTabSz="2340805">
              <a:spcBef>
                <a:spcPts val="4300"/>
              </a:spcBef>
              <a:defRPr sz="4608"/>
            </a:pPr>
            <a:r>
              <a:t>“We had a workshop that was fully Asian, and it’s not appropriate to the piece. It’s not about Asia.”-Composer Duncan Sheik</a:t>
            </a:r>
          </a:p>
        </p:txBody>
      </p:sp>
      <p:sp>
        <p:nvSpPr>
          <p:cNvPr id="195" name="The Nightingale"/>
          <p:cNvSpPr txBox="1">
            <a:spLocks noGrp="1"/>
          </p:cNvSpPr>
          <p:nvPr>
            <p:ph type="title"/>
          </p:nvPr>
        </p:nvSpPr>
        <p:spPr>
          <a:prstGeom prst="rect">
            <a:avLst/>
          </a:prstGeom>
        </p:spPr>
        <p:txBody>
          <a:bodyPr/>
          <a:lstStyle/>
          <a:p>
            <a:r>
              <a:t>The Nightingale</a:t>
            </a:r>
          </a:p>
        </p:txBody>
      </p:sp>
      <p:pic>
        <p:nvPicPr>
          <p:cNvPr id="196" name="castillo-steggert.jpeg" descr="castillo-steggert.jpeg"/>
          <p:cNvPicPr>
            <a:picLocks noChangeAspect="1"/>
          </p:cNvPicPr>
          <p:nvPr/>
        </p:nvPicPr>
        <p:blipFill>
          <a:blip r:embed="rId2"/>
          <a:stretch>
            <a:fillRect/>
          </a:stretch>
        </p:blipFill>
        <p:spPr>
          <a:xfrm>
            <a:off x="14244444" y="105834"/>
            <a:ext cx="6189005" cy="7753879"/>
          </a:xfrm>
          <a:prstGeom prst="rect">
            <a:avLst/>
          </a:prstGeom>
          <a:ln w="12700">
            <a:miter lim="400000"/>
          </a:ln>
        </p:spPr>
      </p:pic>
      <p:pic>
        <p:nvPicPr>
          <p:cNvPr id="197" name="tn-1000_7552756946_de9232b699_o.jpeg" descr="tn-1000_7552756946_de9232b699_o.jpeg"/>
          <p:cNvPicPr>
            <a:picLocks noChangeAspect="1"/>
          </p:cNvPicPr>
          <p:nvPr/>
        </p:nvPicPr>
        <p:blipFill>
          <a:blip r:embed="rId3"/>
          <a:stretch>
            <a:fillRect/>
          </a:stretch>
        </p:blipFill>
        <p:spPr>
          <a:xfrm>
            <a:off x="12441050" y="7160150"/>
            <a:ext cx="9525001" cy="659130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oundabout Theatre Co, Broadway 201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586104">
              <a:defRPr sz="3905"/>
            </a:lvl1pPr>
          </a:lstStyle>
          <a:p>
            <a:r>
              <a:t>Roundabout Theatre Co, Broadway 2013</a:t>
            </a:r>
          </a:p>
        </p:txBody>
      </p:sp>
      <p:sp>
        <p:nvSpPr>
          <p:cNvPr id="200" name="The Mystery of Edwin Drood"/>
          <p:cNvSpPr txBox="1">
            <a:spLocks noGrp="1"/>
          </p:cNvSpPr>
          <p:nvPr>
            <p:ph type="title"/>
          </p:nvPr>
        </p:nvSpPr>
        <p:spPr>
          <a:prstGeom prst="rect">
            <a:avLst/>
          </a:prstGeom>
        </p:spPr>
        <p:txBody>
          <a:bodyPr/>
          <a:lstStyle>
            <a:lvl1pPr defTabSz="1658070">
              <a:defRPr sz="5780" spc="-115"/>
            </a:lvl1pPr>
          </a:lstStyle>
          <a:p>
            <a:r>
              <a:t>The Mystery of Edwin Drood</a:t>
            </a:r>
          </a:p>
        </p:txBody>
      </p:sp>
      <p:pic>
        <p:nvPicPr>
          <p:cNvPr id="201" name="Drood004.jpg" descr="Drood004.jpg"/>
          <p:cNvPicPr>
            <a:picLocks noChangeAspect="1"/>
          </p:cNvPicPr>
          <p:nvPr/>
        </p:nvPicPr>
        <p:blipFill>
          <a:blip r:embed="rId2"/>
          <a:stretch>
            <a:fillRect/>
          </a:stretch>
        </p:blipFill>
        <p:spPr>
          <a:xfrm>
            <a:off x="1593756" y="3208388"/>
            <a:ext cx="7610438" cy="5073625"/>
          </a:xfrm>
          <a:prstGeom prst="rect">
            <a:avLst/>
          </a:prstGeom>
          <a:ln w="12700">
            <a:miter lim="400000"/>
          </a:ln>
        </p:spPr>
      </p:pic>
      <p:pic>
        <p:nvPicPr>
          <p:cNvPr id="202" name="jessbrief1.jpg" descr="jessbrief1.jpg"/>
          <p:cNvPicPr>
            <a:picLocks noChangeAspect="1"/>
          </p:cNvPicPr>
          <p:nvPr/>
        </p:nvPicPr>
        <p:blipFill>
          <a:blip r:embed="rId3"/>
          <a:stretch>
            <a:fillRect/>
          </a:stretch>
        </p:blipFill>
        <p:spPr>
          <a:xfrm>
            <a:off x="2761849" y="6868976"/>
            <a:ext cx="6668302" cy="8635451"/>
          </a:xfrm>
          <a:prstGeom prst="rect">
            <a:avLst/>
          </a:prstGeom>
          <a:ln w="12700">
            <a:miter lim="400000"/>
          </a:ln>
        </p:spPr>
      </p:pic>
      <p:pic>
        <p:nvPicPr>
          <p:cNvPr id="203" name="med19_castchristmasdinner3.jpg" descr="med19_castchristmasdinner3.jpg"/>
          <p:cNvPicPr>
            <a:picLocks noChangeAspect="1"/>
          </p:cNvPicPr>
          <p:nvPr/>
        </p:nvPicPr>
        <p:blipFill>
          <a:blip r:embed="rId4"/>
          <a:stretch>
            <a:fillRect/>
          </a:stretch>
        </p:blipFill>
        <p:spPr>
          <a:xfrm>
            <a:off x="9933427" y="5710859"/>
            <a:ext cx="13212525" cy="7184992"/>
          </a:xfrm>
          <a:prstGeom prst="rect">
            <a:avLst/>
          </a:prstGeom>
          <a:ln w="12700">
            <a:miter lim="400000"/>
          </a:ln>
        </p:spPr>
      </p:pic>
      <p:pic>
        <p:nvPicPr>
          <p:cNvPr id="204" name="35a19b92a7180f3bde48fcf393b64e55-MuellerDiva200.jpg" descr="35a19b92a7180f3bde48fcf393b64e55-MuellerDiva200.jpg"/>
          <p:cNvPicPr>
            <a:picLocks noChangeAspect="1"/>
          </p:cNvPicPr>
          <p:nvPr/>
        </p:nvPicPr>
        <p:blipFill>
          <a:blip r:embed="rId5"/>
          <a:stretch>
            <a:fillRect/>
          </a:stretch>
        </p:blipFill>
        <p:spPr>
          <a:xfrm>
            <a:off x="11921541" y="1049906"/>
            <a:ext cx="3074365" cy="4611547"/>
          </a:xfrm>
          <a:prstGeom prst="rect">
            <a:avLst/>
          </a:prstGeom>
          <a:ln w="12700">
            <a:miter lim="400000"/>
          </a:ln>
        </p:spPr>
      </p:pic>
      <p:pic>
        <p:nvPicPr>
          <p:cNvPr id="205" name="1cd6b5862e0c96f15ce6954f2992ac2a-andykarl200.jpg" descr="1cd6b5862e0c96f15ce6954f2992ac2a-andykarl200.jpg"/>
          <p:cNvPicPr>
            <a:picLocks noChangeAspect="1"/>
          </p:cNvPicPr>
          <p:nvPr/>
        </p:nvPicPr>
        <p:blipFill>
          <a:blip r:embed="rId6"/>
          <a:stretch>
            <a:fillRect/>
          </a:stretch>
        </p:blipFill>
        <p:spPr>
          <a:xfrm>
            <a:off x="15120783" y="1055703"/>
            <a:ext cx="3460516" cy="459995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Yellow Face Casting"/>
          <p:cNvSpPr txBox="1">
            <a:spLocks noGrp="1"/>
          </p:cNvSpPr>
          <p:nvPr>
            <p:ph type="title"/>
          </p:nvPr>
        </p:nvSpPr>
        <p:spPr>
          <a:prstGeom prst="rect">
            <a:avLst/>
          </a:prstGeom>
        </p:spPr>
        <p:txBody>
          <a:bodyPr/>
          <a:lstStyle/>
          <a:p>
            <a:r>
              <a:t>Yellow Face Casting </a:t>
            </a:r>
          </a:p>
        </p:txBody>
      </p:sp>
      <p:sp>
        <p:nvSpPr>
          <p:cNvPr id="208" name="Why does it continue to happen?…"/>
          <p:cNvSpPr txBox="1">
            <a:spLocks noGrp="1"/>
          </p:cNvSpPr>
          <p:nvPr>
            <p:ph type="body" idx="1"/>
          </p:nvPr>
        </p:nvSpPr>
        <p:spPr>
          <a:prstGeom prst="rect">
            <a:avLst/>
          </a:prstGeom>
        </p:spPr>
        <p:txBody>
          <a:bodyPr/>
          <a:lstStyle/>
          <a:p>
            <a:r>
              <a:t>Why does it continue to happen? </a:t>
            </a:r>
          </a:p>
          <a:p>
            <a:r>
              <a:t>What are the underlying belief structures behind it? </a:t>
            </a:r>
          </a:p>
          <a:p>
            <a:r>
              <a:t>How does its continued use foster a system of white supremacy?</a:t>
            </a:r>
          </a:p>
          <a:p>
            <a:r>
              <a:t>How does it impact Asians? The art form?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Questions and Discussion"/>
          <p:cNvSpPr txBox="1">
            <a:spLocks noGrp="1"/>
          </p:cNvSpPr>
          <p:nvPr>
            <p:ph type="ctrTitle"/>
          </p:nvPr>
        </p:nvSpPr>
        <p:spPr>
          <a:xfrm>
            <a:off x="2970841" y="2313606"/>
            <a:ext cx="21971004" cy="4648201"/>
          </a:xfrm>
          <a:prstGeom prst="rect">
            <a:avLst/>
          </a:prstGeom>
        </p:spPr>
        <p:txBody>
          <a:bodyPr/>
          <a:lstStyle/>
          <a:p>
            <a:r>
              <a:t>Questions and Discussion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Bowl with salmon cakes, salad, and hummus" descr="Bowl with salmon cakes, salad, and hummus"/>
          <p:cNvPicPr>
            <a:picLocks noGrp="1" noChangeAspect="1"/>
          </p:cNvPicPr>
          <p:nvPr>
            <p:ph type="pic" idx="21"/>
          </p:nvPr>
        </p:nvPicPr>
        <p:blipFill>
          <a:blip r:embed="rId2"/>
          <a:srcRect l="26075" r="8798"/>
          <a:stretch>
            <a:fillRect/>
          </a:stretch>
        </p:blipFill>
        <p:spPr>
          <a:xfrm>
            <a:off x="12192000" y="1270000"/>
            <a:ext cx="10922001" cy="11176000"/>
          </a:xfrm>
          <a:prstGeom prst="rect">
            <a:avLst/>
          </a:prstGeom>
        </p:spPr>
      </p:pic>
      <p:sp>
        <p:nvSpPr>
          <p:cNvPr id="155" name="Christine Toy Johnson"/>
          <p:cNvSpPr txBox="1">
            <a:spLocks noGrp="1"/>
          </p:cNvSpPr>
          <p:nvPr>
            <p:ph type="title"/>
          </p:nvPr>
        </p:nvSpPr>
        <p:spPr>
          <a:xfrm>
            <a:off x="851048" y="1211220"/>
            <a:ext cx="7960272" cy="2860470"/>
          </a:xfrm>
          <a:prstGeom prst="rect">
            <a:avLst/>
          </a:prstGeom>
        </p:spPr>
        <p:txBody>
          <a:bodyPr/>
          <a:lstStyle/>
          <a:p>
            <a:r>
              <a:t>Christine Toy Johnson</a:t>
            </a:r>
          </a:p>
        </p:txBody>
      </p:sp>
      <p:sp>
        <p:nvSpPr>
          <p:cNvPr id="156" name="Christine Toy Johnson is an award-winning writer, actor, director, and advocate for inclusion. Her written works have been produced and/or developed across the United States and are included in the Library of Congress’s Asian Pacific American Performing "/>
          <p:cNvSpPr txBox="1">
            <a:spLocks noGrp="1"/>
          </p:cNvSpPr>
          <p:nvPr>
            <p:ph type="body" sz="half" idx="1"/>
          </p:nvPr>
        </p:nvSpPr>
        <p:spPr>
          <a:xfrm>
            <a:off x="802265" y="4030349"/>
            <a:ext cx="10183236" cy="8415651"/>
          </a:xfrm>
          <a:prstGeom prst="rect">
            <a:avLst/>
          </a:prstGeom>
        </p:spPr>
        <p:txBody>
          <a:bodyPr/>
          <a:lstStyle>
            <a:lvl1pPr defTabSz="387984">
              <a:defRPr sz="2585"/>
            </a:lvl1pPr>
          </a:lstStyle>
          <a:p>
            <a:r>
              <a:t>Christine Toy Johnson is an award-winning writer, actor, director, and advocate for inclusion. Her written works have been produced and/or developed across the United States and are included in the Library of Congress’s Asian Pacific American Performing Arts Collection (Playwrights Division). She is an alum of the BMI Musical Theatre Writing Workshop, was a 2016 fellow of The Writers Lab (supported by Meryl Streep, Nicole Kidman, and Oprah Winfrey), serves as Treasurer of the Dramatists Guild and is host of the Guild’s podcast "Talkback" on Broadway Podcast Network. As an actor, Christine has appeared extensively on Broadway, National tours, Off-Broadway, in regional theatres across the country and nearly 100 television and film appearances. Co-founding member of AAPAC (Asian American Performers Action Coalition – 2022 Tony Honors for Excellence in the Theatre, 2020 Special Obie Citation for Advocacy), and founder of the Asian American Theatre Artists Collective. Recipient of Rosetta LeNoire, JACL, Asian American Arts Alliance awards for advocacy in diversity and inclusion as well as 25 grant awards in support of her work. For details, please visit www.christinetoyjohnson.com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Bowl with salmon cakes, salad, and hummus" descr="Bowl with salmon cakes, salad, and hummus"/>
          <p:cNvPicPr>
            <a:picLocks noGrp="1" noChangeAspect="1"/>
          </p:cNvPicPr>
          <p:nvPr>
            <p:ph type="pic" idx="21"/>
          </p:nvPr>
        </p:nvPicPr>
        <p:blipFill>
          <a:blip r:embed="rId2"/>
          <a:srcRect l="10038" t="10422" r="29" b="10512"/>
          <a:stretch>
            <a:fillRect/>
          </a:stretch>
        </p:blipFill>
        <p:spPr>
          <a:xfrm>
            <a:off x="12192000" y="1270000"/>
            <a:ext cx="10922000" cy="11176000"/>
          </a:xfrm>
          <a:prstGeom prst="rect">
            <a:avLst/>
          </a:prstGeom>
        </p:spPr>
      </p:pic>
      <p:sp>
        <p:nvSpPr>
          <p:cNvPr id="159" name="Pun Bandhu"/>
          <p:cNvSpPr txBox="1">
            <a:spLocks noGrp="1"/>
          </p:cNvSpPr>
          <p:nvPr>
            <p:ph type="title"/>
          </p:nvPr>
        </p:nvSpPr>
        <p:spPr>
          <a:xfrm>
            <a:off x="1111712" y="1321373"/>
            <a:ext cx="8073388" cy="1826142"/>
          </a:xfrm>
          <a:prstGeom prst="rect">
            <a:avLst/>
          </a:prstGeom>
        </p:spPr>
        <p:txBody>
          <a:bodyPr/>
          <a:lstStyle/>
          <a:p>
            <a:r>
              <a:t>Pun Bandhu</a:t>
            </a:r>
          </a:p>
        </p:txBody>
      </p:sp>
      <p:sp>
        <p:nvSpPr>
          <p:cNvPr id="160" name="Pun Bandhu is an award-winning actor who has worked on Broadway, Off Broadway, in TV and Film. He can be seen in the Oscar-nominated films Michael Clayton, Burn After Reading, Frozen River and Can You Ever Forgive Me? among others. In TV, he has guest st"/>
          <p:cNvSpPr txBox="1">
            <a:spLocks noGrp="1"/>
          </p:cNvSpPr>
          <p:nvPr>
            <p:ph type="body" sz="half" idx="1"/>
          </p:nvPr>
        </p:nvSpPr>
        <p:spPr>
          <a:xfrm>
            <a:off x="791642" y="3624541"/>
            <a:ext cx="9779001" cy="8580789"/>
          </a:xfrm>
          <a:prstGeom prst="rect">
            <a:avLst/>
          </a:prstGeom>
        </p:spPr>
        <p:txBody>
          <a:bodyPr/>
          <a:lstStyle/>
          <a:p>
            <a:pPr defTabSz="354965">
              <a:defRPr sz="2365"/>
            </a:pPr>
            <a:r>
              <a:t>Pun Bandhu is an award-winning actor who has worked on Broadway, Off Broadway, in TV and Film. He can be seen in the Oscar-nominated films </a:t>
            </a:r>
            <a:r>
              <a:rPr i="1"/>
              <a:t>Michael Clayton, Burn After Reading, Frozen River and Can You Ever Forgive Me?</a:t>
            </a:r>
            <a:r>
              <a:t> among others. In TV, he has guest starred on </a:t>
            </a:r>
            <a:r>
              <a:rPr i="1"/>
              <a:t>NCIS: New Orleans, Gotham, Difficult People, Orange Is The New Black, FBI, Madam Secretary, Blind Spot </a:t>
            </a:r>
            <a:r>
              <a:t>and recurred on </a:t>
            </a:r>
            <a:r>
              <a:rPr i="1"/>
              <a:t>Blue Bloods</a:t>
            </a:r>
            <a:r>
              <a:t> among many others. He is the recipient of The Bowden Actor Award from New Dramatists and a Henry Award for Best Supporting Actor. Pun is also one of the first Broadway producers of Asian descent to receive multiple Tony Awards for producing the first revival of </a:t>
            </a:r>
            <a:r>
              <a:rPr i="1"/>
              <a:t>Glengarry Glen Ross</a:t>
            </a:r>
            <a:r>
              <a:t> (2005) and the original musical</a:t>
            </a:r>
            <a:r>
              <a:rPr i="1"/>
              <a:t> Spring Awakening</a:t>
            </a:r>
            <a:r>
              <a:t> (2007). Lastly, in addition to his work as an artist, Pun is also a passionate advocate. He is the recipient of an Obie Award and a Tony Honor as a co-founder of the Asian American Performers Action Coalition, awarded in recognition of the group's impact in increasing diversity for artists of color over the last decade. Pun has been brought in as a guest speaker at numerous colleges and institutions to speak about the intersection of race and the arts and is often quoted in periodicals. He serves as a nominator for the Tony Awards and is on the Advisory Board for the Yale School of Drama, where he received his MFA in Acting. </a:t>
            </a:r>
            <a:r>
              <a:rPr u="sng">
                <a:hlinkClick r:id="rId3"/>
              </a:rPr>
              <a:t>www.punbandhu.com</a:t>
            </a:r>
          </a:p>
        </p:txBody>
      </p:sp>
      <p:grpSp>
        <p:nvGrpSpPr>
          <p:cNvPr id="163" name="Image Gallery"/>
          <p:cNvGrpSpPr/>
          <p:nvPr/>
        </p:nvGrpSpPr>
        <p:grpSpPr>
          <a:xfrm>
            <a:off x="12192000" y="1270000"/>
            <a:ext cx="10922000" cy="11773993"/>
            <a:chOff x="0" y="0"/>
            <a:chExt cx="10922000" cy="11773992"/>
          </a:xfrm>
        </p:grpSpPr>
        <p:pic>
          <p:nvPicPr>
            <p:cNvPr id="161" name="Pun Bandhu Mischief.jpg" descr="Pun Bandhu Mischief.jpg"/>
            <p:cNvPicPr>
              <a:picLocks noChangeAspect="1"/>
            </p:cNvPicPr>
            <p:nvPr/>
          </p:nvPicPr>
          <p:blipFill>
            <a:blip r:embed="rId4"/>
            <a:srcRect t="3103" b="28540"/>
            <a:stretch>
              <a:fillRect/>
            </a:stretch>
          </p:blipFill>
          <p:spPr>
            <a:xfrm>
              <a:off x="0" y="0"/>
              <a:ext cx="10922000" cy="11185627"/>
            </a:xfrm>
            <a:prstGeom prst="rect">
              <a:avLst/>
            </a:prstGeom>
            <a:ln w="12700" cap="flat">
              <a:noFill/>
              <a:miter lim="400000"/>
            </a:ln>
            <a:effectLst/>
          </p:spPr>
        </p:pic>
        <p:sp>
          <p:nvSpPr>
            <p:cNvPr id="162" name="Caption"/>
            <p:cNvSpPr/>
            <p:nvPr/>
          </p:nvSpPr>
          <p:spPr>
            <a:xfrm>
              <a:off x="0" y="11261826"/>
              <a:ext cx="10922000" cy="512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Bowl with salmon cakes, salad, and hummus" descr="Bowl with salmon cakes, salad, and hummus"/>
          <p:cNvPicPr>
            <a:picLocks noGrp="1" noChangeAspect="1"/>
          </p:cNvPicPr>
          <p:nvPr>
            <p:ph type="pic" idx="21"/>
          </p:nvPr>
        </p:nvPicPr>
        <p:blipFill>
          <a:blip r:embed="rId2"/>
          <a:srcRect b="18139"/>
          <a:stretch>
            <a:fillRect/>
          </a:stretch>
        </p:blipFill>
        <p:spPr>
          <a:xfrm>
            <a:off x="12192000" y="1270000"/>
            <a:ext cx="11041506" cy="11298285"/>
          </a:xfrm>
          <a:prstGeom prst="rect">
            <a:avLst/>
          </a:prstGeom>
        </p:spPr>
      </p:pic>
      <p:sp>
        <p:nvSpPr>
          <p:cNvPr id="166" name="Nandita Shenoy"/>
          <p:cNvSpPr txBox="1">
            <a:spLocks noGrp="1"/>
          </p:cNvSpPr>
          <p:nvPr>
            <p:ph type="title"/>
          </p:nvPr>
        </p:nvSpPr>
        <p:spPr>
          <a:xfrm>
            <a:off x="1206499" y="85160"/>
            <a:ext cx="8206404" cy="2175114"/>
          </a:xfrm>
          <a:prstGeom prst="rect">
            <a:avLst/>
          </a:prstGeom>
        </p:spPr>
        <p:txBody>
          <a:bodyPr/>
          <a:lstStyle/>
          <a:p>
            <a:r>
              <a:t>Nandita Shenoy</a:t>
            </a:r>
          </a:p>
        </p:txBody>
      </p:sp>
      <p:sp>
        <p:nvSpPr>
          <p:cNvPr id="167" name="Nandita Shenoy is a New York-based writer-actor who loves hearing an audience laugh.  Her play The Future Is Female… received its world premiere at the Flint Repertory Theater last winter.  It was a Finalist for the O’Neill National Playwrights Conferenc"/>
          <p:cNvSpPr txBox="1">
            <a:spLocks noGrp="1"/>
          </p:cNvSpPr>
          <p:nvPr>
            <p:ph type="body" sz="half" idx="1"/>
          </p:nvPr>
        </p:nvSpPr>
        <p:spPr>
          <a:xfrm>
            <a:off x="1206499" y="2773030"/>
            <a:ext cx="9779002" cy="9672970"/>
          </a:xfrm>
          <a:prstGeom prst="rect">
            <a:avLst/>
          </a:prstGeom>
        </p:spPr>
        <p:txBody>
          <a:bodyPr/>
          <a:lstStyle>
            <a:lvl1pPr defTabSz="354965">
              <a:defRPr sz="2365"/>
            </a:lvl1pPr>
          </a:lstStyle>
          <a:p>
            <a:r>
              <a:t>Nandita Shenoy is a New York-based writer-actor who loves hearing an audience laugh.  Her play The Future Is Female… received its world premiere at the Flint Repertory Theater last winter.  It was a Finalist for the O’Neill National Playwrights Conference, and her Rage Play was named to the 2020 Kilroys List.  Her Washer/Dryer has been produced multiple times nationally after its world premiere at LA’s East West Players and an Off-Broadway production in which she also starred.  Her first full-length, Lyme Park: An Austonian Romance of an Indian Nature, was produced by theHegira in Washington, DC, and Satisfaction had a developmental run at the American Academy of Dramatic Arts.  One-acts, Marrying Nandini, By Popular Demand, Rules of Engagement, You Are Here, and A More Perfect Date have been produced in New York City and regionally.  Nandita has acted in world premiers of new plays by Richard Dresser, Madhuri Shekar, Chelsea Marcantel, Adam Szymkowicz, and Eric Pfeffinger as well as a season at the Alabama Shakespeare Festival.  Nandita won the 2014 Father Hamblin Award in Playwriting, a 2018 Mellon Creative Research Fellowship at the University of Washington School of Drama in partnership with Ma-Yi Theater Company, and 2022 Hermitage Fellowship.  She is a proud member of the Ma-Yi Writers Lab, dtfwaw, and the Dramatists Guild as well as Actors Equity and SAG-AFTRA. She sits on the Steering Committee of the Asian American Performers Action Coalition (AAPAC) which received Tony Honor for Excellence in Theater last year. Nandita holds a BA in English literature from Yale University.  www.nanditashenoy.com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ter·e·o·type…"/>
          <p:cNvSpPr txBox="1">
            <a:spLocks noGrp="1"/>
          </p:cNvSpPr>
          <p:nvPr>
            <p:ph type="body" idx="1"/>
          </p:nvPr>
        </p:nvSpPr>
        <p:spPr>
          <a:prstGeom prst="rect">
            <a:avLst/>
          </a:prstGeom>
        </p:spPr>
        <p:txBody>
          <a:bodyPr/>
          <a:lstStyle/>
          <a:p>
            <a:pPr marL="0" indent="0" defTabSz="1560536">
              <a:lnSpc>
                <a:spcPct val="80000"/>
              </a:lnSpc>
              <a:spcBef>
                <a:spcPts val="0"/>
              </a:spcBef>
              <a:buSzTx/>
              <a:buNone/>
              <a:defRPr sz="7232" b="1" spc="-144"/>
            </a:pPr>
            <a:r>
              <a:t>ster·e·o·type</a:t>
            </a:r>
          </a:p>
          <a:p>
            <a:pPr marL="0" indent="0" defTabSz="1560536">
              <a:lnSpc>
                <a:spcPct val="80000"/>
              </a:lnSpc>
              <a:spcBef>
                <a:spcPts val="0"/>
              </a:spcBef>
              <a:buSzTx/>
              <a:buNone/>
              <a:defRPr sz="7232" b="1" spc="-144"/>
            </a:pPr>
            <a:r>
              <a:t>/ˈsterēəˌtīp/ </a:t>
            </a:r>
          </a:p>
          <a:p>
            <a:pPr marL="0" indent="0" defTabSz="1560536">
              <a:lnSpc>
                <a:spcPct val="80000"/>
              </a:lnSpc>
              <a:spcBef>
                <a:spcPts val="0"/>
              </a:spcBef>
              <a:buSzTx/>
              <a:buNone/>
              <a:defRPr sz="5440" b="1" spc="-108"/>
            </a:pPr>
            <a:endParaRPr/>
          </a:p>
          <a:p>
            <a:pPr marL="0" indent="0" defTabSz="1560536">
              <a:lnSpc>
                <a:spcPct val="80000"/>
              </a:lnSpc>
              <a:spcBef>
                <a:spcPts val="0"/>
              </a:spcBef>
              <a:buSzTx/>
              <a:buNone/>
              <a:defRPr sz="5440" b="1" spc="-108"/>
            </a:pPr>
            <a:r>
              <a:t>noun</a:t>
            </a:r>
          </a:p>
          <a:p>
            <a:pPr marL="0" indent="0" defTabSz="1560536">
              <a:lnSpc>
                <a:spcPct val="80000"/>
              </a:lnSpc>
              <a:spcBef>
                <a:spcPts val="0"/>
              </a:spcBef>
              <a:buSzTx/>
              <a:buNone/>
              <a:defRPr sz="5440" b="1" spc="-108"/>
            </a:pPr>
            <a:endParaRPr/>
          </a:p>
          <a:p>
            <a:pPr marL="0" indent="0" defTabSz="1560536">
              <a:lnSpc>
                <a:spcPct val="80000"/>
              </a:lnSpc>
              <a:spcBef>
                <a:spcPts val="0"/>
              </a:spcBef>
              <a:buSzTx/>
              <a:buNone/>
              <a:defRPr sz="5440" b="1" spc="-108"/>
            </a:pPr>
            <a:r>
              <a:t>1.</a:t>
            </a:r>
            <a:br/>
            <a:r>
              <a:t>a widely held but fixed and oversimplified image or idea of a particular type of person or thing.</a:t>
            </a:r>
            <a:br/>
            <a:br/>
            <a:b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Beyond Orientalism" descr="Beyond Orientalism"/>
          <p:cNvPicPr>
            <a:picLocks/>
          </p:cNvPicPr>
          <p:nvPr>
            <a:videoFile r:link="rId1"/>
          </p:nvPr>
        </p:nvPicPr>
        <p:blipFill>
          <a:blip r:embed="rId3"/>
          <a:stretch>
            <a:fillRect/>
          </a:stretch>
        </p:blipFill>
        <p:spPr>
          <a:xfrm>
            <a:off x="4064000" y="2286000"/>
            <a:ext cx="16256000" cy="9144000"/>
          </a:xfrm>
          <a:prstGeom prst="rect">
            <a:avLst/>
          </a:prstGeom>
        </p:spPr>
      </p:pic>
      <p:sp>
        <p:nvSpPr>
          <p:cNvPr id="172" name="Video: BEYOND ORIENTALISM"/>
          <p:cNvSpPr txBox="1"/>
          <p:nvPr/>
        </p:nvSpPr>
        <p:spPr>
          <a:xfrm>
            <a:off x="2168565" y="1469932"/>
            <a:ext cx="437662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Video: BEYOND ORIENTALISM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1"/>
                </p:tgtEl>
              </p:cMediaNode>
            </p:video>
            <p:seq concurrent="1" prevAc="none" nextAc="seek">
              <p:cTn id="8" restart="whenNotActive" fill="hold" evtFilter="cancelBubble" nodeType="interactiveSeq">
                <p:stCondLst>
                  <p:cond evt="onClick" delay="0">
                    <p:tgtEl>
                      <p:spTgt spid="17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1"/>
                                        </p:tgtEl>
                                      </p:cBhvr>
                                    </p:cmd>
                                  </p:childTnLst>
                                </p:cTn>
                              </p:par>
                            </p:childTnLst>
                          </p:cTn>
                        </p:par>
                      </p:childTnLst>
                    </p:cTn>
                  </p:par>
                </p:childTnLst>
              </p:cTn>
              <p:nextCondLst>
                <p:cond evt="onClick" delay="0">
                  <p:tgtEl>
                    <p:spTgt spid="17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Artists on the Margins"/>
          <p:cNvSpPr txBox="1">
            <a:spLocks noGrp="1"/>
          </p:cNvSpPr>
          <p:nvPr>
            <p:ph type="title"/>
          </p:nvPr>
        </p:nvSpPr>
        <p:spPr>
          <a:prstGeom prst="rect">
            <a:avLst/>
          </a:prstGeom>
        </p:spPr>
        <p:txBody>
          <a:bodyPr/>
          <a:lstStyle/>
          <a:p>
            <a:r>
              <a:t>Artists on the Margins</a:t>
            </a:r>
          </a:p>
        </p:txBody>
      </p:sp>
      <p:sp>
        <p:nvSpPr>
          <p:cNvPr id="175" name="Slide Subtitle"/>
          <p:cNvSpPr txBox="1">
            <a:spLocks noGrp="1"/>
          </p:cNvSpPr>
          <p:nvPr>
            <p:ph type="body" idx="21"/>
          </p:nvPr>
        </p:nvSpPr>
        <p:spPr>
          <a:prstGeom prst="rect">
            <a:avLst/>
          </a:prstGeom>
        </p:spPr>
        <p:txBody>
          <a:bodyPr/>
          <a:lstStyle/>
          <a:p>
            <a:endParaRPr/>
          </a:p>
        </p:txBody>
      </p:sp>
      <p:sp>
        <p:nvSpPr>
          <p:cNvPr id="176" name="What is the compounded effect on a group of people when those in the mainstream only view you based on your stereotypes?…"/>
          <p:cNvSpPr txBox="1">
            <a:spLocks noGrp="1"/>
          </p:cNvSpPr>
          <p:nvPr>
            <p:ph type="body" idx="1"/>
          </p:nvPr>
        </p:nvSpPr>
        <p:spPr>
          <a:prstGeom prst="rect">
            <a:avLst/>
          </a:prstGeom>
        </p:spPr>
        <p:txBody>
          <a:bodyPr/>
          <a:lstStyle/>
          <a:p>
            <a:r>
              <a:t>What is the compounded effect on a group of people when those in the mainstream only view you based on your stereotypes?</a:t>
            </a:r>
          </a:p>
          <a:p>
            <a:r>
              <a:t>How does bias or racism affect your career opportunities and what you are able to do?</a:t>
            </a:r>
          </a:p>
          <a:p>
            <a:r>
              <a:t>How can artists change how they are perceived?</a:t>
            </a:r>
          </a:p>
          <a:p>
            <a:r>
              <a:t>How can underrepresented artists empower themselves and their communities?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elf-Empowerment and Shifting Perspectives: The Power of Data"/>
          <p:cNvSpPr txBox="1">
            <a:spLocks noGrp="1"/>
          </p:cNvSpPr>
          <p:nvPr>
            <p:ph type="title"/>
          </p:nvPr>
        </p:nvSpPr>
        <p:spPr>
          <a:prstGeom prst="rect">
            <a:avLst/>
          </a:prstGeom>
        </p:spPr>
        <p:txBody>
          <a:bodyPr/>
          <a:lstStyle>
            <a:lvl1pPr defTabSz="1633687">
              <a:defRPr sz="5695" spc="-113"/>
            </a:lvl1pPr>
          </a:lstStyle>
          <a:p>
            <a:r>
              <a:t>Self-Empowerment and Shifting Perspectives: The Power of Data </a:t>
            </a:r>
          </a:p>
        </p:txBody>
      </p:sp>
      <p:sp>
        <p:nvSpPr>
          <p:cNvPr id="179" name="How often are we aware of our own oppression?…"/>
          <p:cNvSpPr txBox="1">
            <a:spLocks noGrp="1"/>
          </p:cNvSpPr>
          <p:nvPr>
            <p:ph type="body" idx="1"/>
          </p:nvPr>
        </p:nvSpPr>
        <p:spPr>
          <a:prstGeom prst="rect">
            <a:avLst/>
          </a:prstGeom>
        </p:spPr>
        <p:txBody>
          <a:bodyPr/>
          <a:lstStyle/>
          <a:p>
            <a:endParaRPr/>
          </a:p>
          <a:p>
            <a:r>
              <a:t>How often are we aware of our own oppression? </a:t>
            </a:r>
          </a:p>
          <a:p>
            <a:r>
              <a:t>What role can data play in activating a group of people? </a:t>
            </a:r>
          </a:p>
          <a:p>
            <a:r>
              <a:t>How can data be used to reveal structural racism?</a:t>
            </a:r>
          </a:p>
          <a:p>
            <a:r>
              <a:t>How can knowledge be used to shift perspectives?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1082</Words>
  <Application>Microsoft Office PowerPoint</Application>
  <PresentationFormat>Egyéni</PresentationFormat>
  <Paragraphs>41</Paragraphs>
  <Slides>18</Slides>
  <Notes>0</Notes>
  <HiddenSlides>0</HiddenSlides>
  <MMClips>1</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18</vt:i4>
      </vt:variant>
    </vt:vector>
  </HeadingPairs>
  <TitlesOfParts>
    <vt:vector size="21" baseType="lpstr">
      <vt:lpstr>Helvetica Neue</vt:lpstr>
      <vt:lpstr>Helvetica Neue Medium</vt:lpstr>
      <vt:lpstr>21_BasicWhite</vt:lpstr>
      <vt:lpstr>PowerPoint-bemutató</vt:lpstr>
      <vt:lpstr>Christine Toy Johnson</vt:lpstr>
      <vt:lpstr>Pun Bandhu</vt:lpstr>
      <vt:lpstr>Nandita Shenoy</vt:lpstr>
      <vt:lpstr>PowerPoint-bemutató</vt:lpstr>
      <vt:lpstr>PowerPoint-bemutató</vt:lpstr>
      <vt:lpstr>Artists on the Margins</vt:lpstr>
      <vt:lpstr>Self-Empowerment and Shifting Perspectives: The Power of Data </vt:lpstr>
      <vt:lpstr>PowerPoint-bemutató</vt:lpstr>
      <vt:lpstr>PowerPoint-bemutató</vt:lpstr>
      <vt:lpstr>PowerPoint-bemutató</vt:lpstr>
      <vt:lpstr>PowerPoint-bemutató</vt:lpstr>
      <vt:lpstr>PowerPoint-bemutató</vt:lpstr>
      <vt:lpstr>How to Transform the Theatre Industry ;</vt:lpstr>
      <vt:lpstr>The Nightingale</vt:lpstr>
      <vt:lpstr>The Mystery of Edwin Drood</vt:lpstr>
      <vt:lpstr>Yellow Face Casting </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User</dc:creator>
  <cp:lastModifiedBy>User</cp:lastModifiedBy>
  <cp:revision>1</cp:revision>
  <dcterms:modified xsi:type="dcterms:W3CDTF">2023-11-28T11:31:34Z</dcterms:modified>
</cp:coreProperties>
</file>